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  <p:sldMasterId id="2147483718" r:id="rId5"/>
    <p:sldMasterId id="2147483730" r:id="rId6"/>
    <p:sldMasterId id="2147483745" r:id="rId7"/>
  </p:sldMasterIdLst>
  <p:sldIdLst>
    <p:sldId id="280" r:id="rId8"/>
    <p:sldId id="281" r:id="rId9"/>
    <p:sldId id="282" r:id="rId10"/>
    <p:sldId id="283" r:id="rId11"/>
    <p:sldId id="285" r:id="rId12"/>
    <p:sldId id="286" r:id="rId13"/>
    <p:sldId id="288" r:id="rId14"/>
    <p:sldId id="287" r:id="rId15"/>
    <p:sldId id="289" r:id="rId16"/>
    <p:sldId id="291" r:id="rId17"/>
    <p:sldId id="292" r:id="rId18"/>
    <p:sldId id="302" r:id="rId19"/>
    <p:sldId id="294" r:id="rId20"/>
    <p:sldId id="293" r:id="rId21"/>
    <p:sldId id="295" r:id="rId22"/>
    <p:sldId id="290" r:id="rId23"/>
    <p:sldId id="296" r:id="rId24"/>
    <p:sldId id="297" r:id="rId25"/>
    <p:sldId id="284" r:id="rId26"/>
    <p:sldId id="299" r:id="rId27"/>
    <p:sldId id="300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defRPr b="1"/>
          </a:pPr>
          <a:r>
            <a:rPr lang="en-US"/>
            <a:t>Main Issue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r>
            <a:rPr lang="en-US"/>
            <a:t>Background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defRPr b="1"/>
          </a:pPr>
          <a:r>
            <a:rPr lang="en-US"/>
            <a:t>Data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r>
            <a:rPr lang="en-US"/>
            <a:t>Data Retrieval</a:t>
          </a:r>
        </a:p>
        <a:p>
          <a:r>
            <a:rPr lang="en-US"/>
            <a:t>Data Cleaning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defRPr b="1"/>
          </a:pPr>
          <a:r>
            <a:rPr lang="en-US"/>
            <a:t>Model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endParaRPr lang="en-US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r>
            <a:rPr lang="en-US"/>
            <a:t>Problem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r>
            <a:rPr lang="en-US"/>
            <a:t>Goal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r>
            <a:rPr lang="en-US"/>
            <a:t>Data Analytics and Visualization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0E07E1-A568-48A2-A493-6E40AE4247E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178CFA6-D6B9-4769-9489-D93AE6600F74}">
      <dgm:prSet/>
      <dgm:spPr/>
      <dgm:t>
        <a:bodyPr/>
        <a:lstStyle/>
        <a:p>
          <a:pPr>
            <a:defRPr cap="all"/>
          </a:pPr>
          <a:r>
            <a:rPr lang="en-US"/>
            <a:t>Content-based recommendation system</a:t>
          </a:r>
        </a:p>
      </dgm:t>
    </dgm:pt>
    <dgm:pt modelId="{3DC82976-FA8F-49DC-8A2A-C6898FF71A47}" type="parTrans" cxnId="{548B7643-281F-4269-91D0-3EEA88A12C2B}">
      <dgm:prSet/>
      <dgm:spPr/>
      <dgm:t>
        <a:bodyPr/>
        <a:lstStyle/>
        <a:p>
          <a:endParaRPr lang="en-US"/>
        </a:p>
      </dgm:t>
    </dgm:pt>
    <dgm:pt modelId="{DAEF5DC1-2E06-4BB4-B3BA-5668EF97EC18}" type="sibTrans" cxnId="{548B7643-281F-4269-91D0-3EEA88A12C2B}">
      <dgm:prSet/>
      <dgm:spPr/>
      <dgm:t>
        <a:bodyPr/>
        <a:lstStyle/>
        <a:p>
          <a:endParaRPr lang="en-US"/>
        </a:p>
      </dgm:t>
    </dgm:pt>
    <dgm:pt modelId="{B388EC18-3DD5-40CF-B4D6-EDB95260FA48}">
      <dgm:prSet/>
      <dgm:spPr/>
      <dgm:t>
        <a:bodyPr/>
        <a:lstStyle/>
        <a:p>
          <a:pPr>
            <a:defRPr cap="all"/>
          </a:pPr>
          <a:r>
            <a:rPr lang="en-US"/>
            <a:t>Algorithm: </a:t>
          </a:r>
        </a:p>
        <a:p>
          <a:pPr>
            <a:defRPr cap="all"/>
          </a:pPr>
          <a:r>
            <a:rPr lang="en-US"/>
            <a:t>- cosine similarity</a:t>
          </a:r>
        </a:p>
        <a:p>
          <a:pPr>
            <a:defRPr cap="all"/>
          </a:pPr>
          <a:r>
            <a:rPr lang="en-US"/>
            <a:t>- Pearson correlation</a:t>
          </a:r>
        </a:p>
      </dgm:t>
    </dgm:pt>
    <dgm:pt modelId="{7FFABD30-13B1-4FFC-AEE0-3A085694C927}" type="parTrans" cxnId="{9F8090E2-DA27-4C03-ACC4-3C9639CA1829}">
      <dgm:prSet/>
      <dgm:spPr/>
      <dgm:t>
        <a:bodyPr/>
        <a:lstStyle/>
        <a:p>
          <a:endParaRPr lang="en-US"/>
        </a:p>
      </dgm:t>
    </dgm:pt>
    <dgm:pt modelId="{B95157DC-63B6-4C37-96FD-B5DDD37E2B15}" type="sibTrans" cxnId="{9F8090E2-DA27-4C03-ACC4-3C9639CA1829}">
      <dgm:prSet/>
      <dgm:spPr/>
      <dgm:t>
        <a:bodyPr/>
        <a:lstStyle/>
        <a:p>
          <a:endParaRPr lang="en-US"/>
        </a:p>
      </dgm:t>
    </dgm:pt>
    <dgm:pt modelId="{D1DB5E1E-AE94-4F0B-8237-DE2AF99C1223}" type="pres">
      <dgm:prSet presAssocID="{EB0E07E1-A568-48A2-A493-6E40AE4247EC}" presName="root" presStyleCnt="0">
        <dgm:presLayoutVars>
          <dgm:dir/>
          <dgm:resizeHandles val="exact"/>
        </dgm:presLayoutVars>
      </dgm:prSet>
      <dgm:spPr/>
    </dgm:pt>
    <dgm:pt modelId="{54A66F3D-A55D-443A-BFF0-47B5B90D0C0B}" type="pres">
      <dgm:prSet presAssocID="{5178CFA6-D6B9-4769-9489-D93AE6600F74}" presName="compNode" presStyleCnt="0"/>
      <dgm:spPr/>
    </dgm:pt>
    <dgm:pt modelId="{69B5C134-2939-42A1-BF96-2C1C39F3B52E}" type="pres">
      <dgm:prSet presAssocID="{5178CFA6-D6B9-4769-9489-D93AE6600F74}" presName="iconBgRect" presStyleLbl="bgShp" presStyleIdx="0" presStyleCnt="2"/>
      <dgm:spPr/>
    </dgm:pt>
    <dgm:pt modelId="{0F817602-08B0-4C26-9E3A-1626B32D3F58}" type="pres">
      <dgm:prSet presAssocID="{5178CFA6-D6B9-4769-9489-D93AE6600F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5EF6612B-C327-444F-9751-3759C69AFE88}" type="pres">
      <dgm:prSet presAssocID="{5178CFA6-D6B9-4769-9489-D93AE6600F74}" presName="spaceRect" presStyleCnt="0"/>
      <dgm:spPr/>
    </dgm:pt>
    <dgm:pt modelId="{40B29325-883A-4B9B-9A75-41C909B35964}" type="pres">
      <dgm:prSet presAssocID="{5178CFA6-D6B9-4769-9489-D93AE6600F74}" presName="textRect" presStyleLbl="revTx" presStyleIdx="0" presStyleCnt="2">
        <dgm:presLayoutVars>
          <dgm:chMax val="1"/>
          <dgm:chPref val="1"/>
        </dgm:presLayoutVars>
      </dgm:prSet>
      <dgm:spPr/>
    </dgm:pt>
    <dgm:pt modelId="{5B7704BE-FDCB-445D-9DAB-85A2962684A2}" type="pres">
      <dgm:prSet presAssocID="{DAEF5DC1-2E06-4BB4-B3BA-5668EF97EC18}" presName="sibTrans" presStyleCnt="0"/>
      <dgm:spPr/>
    </dgm:pt>
    <dgm:pt modelId="{0ECFCB8A-E5CA-4B43-8DB4-62B658D63CD5}" type="pres">
      <dgm:prSet presAssocID="{B388EC18-3DD5-40CF-B4D6-EDB95260FA48}" presName="compNode" presStyleCnt="0"/>
      <dgm:spPr/>
    </dgm:pt>
    <dgm:pt modelId="{9B7B7597-510F-40BC-8CA0-149483982A27}" type="pres">
      <dgm:prSet presAssocID="{B388EC18-3DD5-40CF-B4D6-EDB95260FA48}" presName="iconBgRect" presStyleLbl="bgShp" presStyleIdx="1" presStyleCnt="2"/>
      <dgm:spPr/>
    </dgm:pt>
    <dgm:pt modelId="{18245050-BDCB-4790-A5D2-F5488E7861C0}" type="pres">
      <dgm:prSet presAssocID="{B388EC18-3DD5-40CF-B4D6-EDB95260FA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CFA97FA-169F-4E64-B96F-89F41ED8CB9E}" type="pres">
      <dgm:prSet presAssocID="{B388EC18-3DD5-40CF-B4D6-EDB95260FA48}" presName="spaceRect" presStyleCnt="0"/>
      <dgm:spPr/>
    </dgm:pt>
    <dgm:pt modelId="{AB23D55A-EE85-49CC-9241-2D23C664B57E}" type="pres">
      <dgm:prSet presAssocID="{B388EC18-3DD5-40CF-B4D6-EDB95260FA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48B7643-281F-4269-91D0-3EEA88A12C2B}" srcId="{EB0E07E1-A568-48A2-A493-6E40AE4247EC}" destId="{5178CFA6-D6B9-4769-9489-D93AE6600F74}" srcOrd="0" destOrd="0" parTransId="{3DC82976-FA8F-49DC-8A2A-C6898FF71A47}" sibTransId="{DAEF5DC1-2E06-4BB4-B3BA-5668EF97EC18}"/>
    <dgm:cxn modelId="{DA1C7E90-A76F-499C-92C5-C251750AE8B9}" type="presOf" srcId="{EB0E07E1-A568-48A2-A493-6E40AE4247EC}" destId="{D1DB5E1E-AE94-4F0B-8237-DE2AF99C1223}" srcOrd="0" destOrd="0" presId="urn:microsoft.com/office/officeart/2018/5/layout/IconCircleLabelList"/>
    <dgm:cxn modelId="{9BDB81A8-5224-49EE-85C8-EB79F972D926}" type="presOf" srcId="{5178CFA6-D6B9-4769-9489-D93AE6600F74}" destId="{40B29325-883A-4B9B-9A75-41C909B35964}" srcOrd="0" destOrd="0" presId="urn:microsoft.com/office/officeart/2018/5/layout/IconCircleLabelList"/>
    <dgm:cxn modelId="{96EC6BCD-6175-4F72-8AB9-54B15D93301D}" type="presOf" srcId="{B388EC18-3DD5-40CF-B4D6-EDB95260FA48}" destId="{AB23D55A-EE85-49CC-9241-2D23C664B57E}" srcOrd="0" destOrd="0" presId="urn:microsoft.com/office/officeart/2018/5/layout/IconCircleLabelList"/>
    <dgm:cxn modelId="{9F8090E2-DA27-4C03-ACC4-3C9639CA1829}" srcId="{EB0E07E1-A568-48A2-A493-6E40AE4247EC}" destId="{B388EC18-3DD5-40CF-B4D6-EDB95260FA48}" srcOrd="1" destOrd="0" parTransId="{7FFABD30-13B1-4FFC-AEE0-3A085694C927}" sibTransId="{B95157DC-63B6-4C37-96FD-B5DDD37E2B15}"/>
    <dgm:cxn modelId="{D077A237-C1ED-4B86-92DB-C89E0A202EA0}" type="presParOf" srcId="{D1DB5E1E-AE94-4F0B-8237-DE2AF99C1223}" destId="{54A66F3D-A55D-443A-BFF0-47B5B90D0C0B}" srcOrd="0" destOrd="0" presId="urn:microsoft.com/office/officeart/2018/5/layout/IconCircleLabelList"/>
    <dgm:cxn modelId="{3F537774-4645-4260-91AC-1E31FB3F27EA}" type="presParOf" srcId="{54A66F3D-A55D-443A-BFF0-47B5B90D0C0B}" destId="{69B5C134-2939-42A1-BF96-2C1C39F3B52E}" srcOrd="0" destOrd="0" presId="urn:microsoft.com/office/officeart/2018/5/layout/IconCircleLabelList"/>
    <dgm:cxn modelId="{83323752-C0F3-43D3-A8CA-6D90C63930F8}" type="presParOf" srcId="{54A66F3D-A55D-443A-BFF0-47B5B90D0C0B}" destId="{0F817602-08B0-4C26-9E3A-1626B32D3F58}" srcOrd="1" destOrd="0" presId="urn:microsoft.com/office/officeart/2018/5/layout/IconCircleLabelList"/>
    <dgm:cxn modelId="{04C1A101-0AE1-4042-9D70-954A733F72E4}" type="presParOf" srcId="{54A66F3D-A55D-443A-BFF0-47B5B90D0C0B}" destId="{5EF6612B-C327-444F-9751-3759C69AFE88}" srcOrd="2" destOrd="0" presId="urn:microsoft.com/office/officeart/2018/5/layout/IconCircleLabelList"/>
    <dgm:cxn modelId="{927ACA68-287C-4705-95ED-240205CBFD15}" type="presParOf" srcId="{54A66F3D-A55D-443A-BFF0-47B5B90D0C0B}" destId="{40B29325-883A-4B9B-9A75-41C909B35964}" srcOrd="3" destOrd="0" presId="urn:microsoft.com/office/officeart/2018/5/layout/IconCircleLabelList"/>
    <dgm:cxn modelId="{739A72D8-8479-4779-ADA1-8F8C69DA3F91}" type="presParOf" srcId="{D1DB5E1E-AE94-4F0B-8237-DE2AF99C1223}" destId="{5B7704BE-FDCB-445D-9DAB-85A2962684A2}" srcOrd="1" destOrd="0" presId="urn:microsoft.com/office/officeart/2018/5/layout/IconCircleLabelList"/>
    <dgm:cxn modelId="{4BA0F706-57B5-48B7-A566-7948B911AE1B}" type="presParOf" srcId="{D1DB5E1E-AE94-4F0B-8237-DE2AF99C1223}" destId="{0ECFCB8A-E5CA-4B43-8DB4-62B658D63CD5}" srcOrd="2" destOrd="0" presId="urn:microsoft.com/office/officeart/2018/5/layout/IconCircleLabelList"/>
    <dgm:cxn modelId="{C1216F34-448F-48AD-8D32-A77E253AB56B}" type="presParOf" srcId="{0ECFCB8A-E5CA-4B43-8DB4-62B658D63CD5}" destId="{9B7B7597-510F-40BC-8CA0-149483982A27}" srcOrd="0" destOrd="0" presId="urn:microsoft.com/office/officeart/2018/5/layout/IconCircleLabelList"/>
    <dgm:cxn modelId="{5F19D92E-8BEA-4902-A6C3-8544336EBC44}" type="presParOf" srcId="{0ECFCB8A-E5CA-4B43-8DB4-62B658D63CD5}" destId="{18245050-BDCB-4790-A5D2-F5488E7861C0}" srcOrd="1" destOrd="0" presId="urn:microsoft.com/office/officeart/2018/5/layout/IconCircleLabelList"/>
    <dgm:cxn modelId="{2D6649B5-11E8-4EBA-93FB-E090727133FE}" type="presParOf" srcId="{0ECFCB8A-E5CA-4B43-8DB4-62B658D63CD5}" destId="{5CFA97FA-169F-4E64-B96F-89F41ED8CB9E}" srcOrd="2" destOrd="0" presId="urn:microsoft.com/office/officeart/2018/5/layout/IconCircleLabelList"/>
    <dgm:cxn modelId="{E29E5E50-A144-43CB-AED7-CBDDE71D52BF}" type="presParOf" srcId="{0ECFCB8A-E5CA-4B43-8DB4-62B658D63CD5}" destId="{AB23D55A-EE85-49CC-9241-2D23C664B57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E69944-2098-4DA2-AAFA-3EC10DD6FD6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B764B45-C91A-4E43-8EB6-78974AE68F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it is very important to understand domain knowledge in the process of data analysis  in order to handle the missing data and choose the suitable features for modeling.</a:t>
          </a:r>
        </a:p>
      </dgm:t>
    </dgm:pt>
    <dgm:pt modelId="{E029ECF7-457A-4459-B61C-2A0F14FBF5D4}" type="parTrans" cxnId="{124B1C39-42E6-493B-8D63-38AF1AC4CC4B}">
      <dgm:prSet/>
      <dgm:spPr/>
      <dgm:t>
        <a:bodyPr/>
        <a:lstStyle/>
        <a:p>
          <a:endParaRPr lang="en-US"/>
        </a:p>
      </dgm:t>
    </dgm:pt>
    <dgm:pt modelId="{9792C545-538F-4EA3-B3E1-D413D24173C6}" type="sibTrans" cxnId="{124B1C39-42E6-493B-8D63-38AF1AC4CC4B}">
      <dgm:prSet/>
      <dgm:spPr/>
      <dgm:t>
        <a:bodyPr/>
        <a:lstStyle/>
        <a:p>
          <a:endParaRPr lang="en-US"/>
        </a:p>
      </dgm:t>
    </dgm:pt>
    <dgm:pt modelId="{FDEE3E38-4D94-47CB-B8CA-B163137785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evaluatioin in recommendation system is online evaluation, which means the model needs to go online first before we can judge its usefulness. </a:t>
          </a:r>
        </a:p>
        <a:p>
          <a:pPr>
            <a:lnSpc>
              <a:spcPct val="100000"/>
            </a:lnSpc>
            <a:defRPr cap="all"/>
          </a:pPr>
          <a:r>
            <a:rPr lang="en-US"/>
            <a:t>Upon online evaluation, we can compare with other similarity measures for further evaluation.</a:t>
          </a:r>
        </a:p>
      </dgm:t>
    </dgm:pt>
    <dgm:pt modelId="{426D8140-3E94-4E01-A966-51BF41C8EB5A}" type="parTrans" cxnId="{FC8EB981-4029-4D63-A90C-B32664408E74}">
      <dgm:prSet/>
      <dgm:spPr/>
      <dgm:t>
        <a:bodyPr/>
        <a:lstStyle/>
        <a:p>
          <a:endParaRPr lang="en-US"/>
        </a:p>
      </dgm:t>
    </dgm:pt>
    <dgm:pt modelId="{30910E01-DA3A-4172-BFD7-EF72A0C31DA5}" type="sibTrans" cxnId="{FC8EB981-4029-4D63-A90C-B32664408E74}">
      <dgm:prSet/>
      <dgm:spPr/>
      <dgm:t>
        <a:bodyPr/>
        <a:lstStyle/>
        <a:p>
          <a:endParaRPr lang="en-US"/>
        </a:p>
      </dgm:t>
    </dgm:pt>
    <dgm:pt modelId="{58DD6CD4-E037-44B4-8728-C47E324921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current system can be enhanced by getting more information regarding the activities available in each destinations and spots.</a:t>
          </a:r>
        </a:p>
      </dgm:t>
    </dgm:pt>
    <dgm:pt modelId="{27375C0E-D505-4725-8697-A971DDCDF484}" type="parTrans" cxnId="{4AF98D04-DE72-4256-A944-7BEEEB916E09}">
      <dgm:prSet/>
      <dgm:spPr/>
      <dgm:t>
        <a:bodyPr/>
        <a:lstStyle/>
        <a:p>
          <a:endParaRPr lang="en-US"/>
        </a:p>
      </dgm:t>
    </dgm:pt>
    <dgm:pt modelId="{322F6108-9DB6-4BA7-9162-23867D700E8B}" type="sibTrans" cxnId="{4AF98D04-DE72-4256-A944-7BEEEB916E09}">
      <dgm:prSet/>
      <dgm:spPr/>
      <dgm:t>
        <a:bodyPr/>
        <a:lstStyle/>
        <a:p>
          <a:endParaRPr lang="en-US"/>
        </a:p>
      </dgm:t>
    </dgm:pt>
    <dgm:pt modelId="{2A030A0F-F1BA-496D-AB00-8092134A9C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Adding more features into the model may also be useful, such as hotel and flight preferences.</a:t>
          </a:r>
        </a:p>
      </dgm:t>
    </dgm:pt>
    <dgm:pt modelId="{4BD430AB-77FE-4179-8476-96A31929C5DB}" type="parTrans" cxnId="{96F71792-5A29-4CB2-89AE-2E56C65C36DF}">
      <dgm:prSet/>
      <dgm:spPr/>
      <dgm:t>
        <a:bodyPr/>
        <a:lstStyle/>
        <a:p>
          <a:endParaRPr lang="id-ID"/>
        </a:p>
      </dgm:t>
    </dgm:pt>
    <dgm:pt modelId="{B2EE56F8-127A-48A5-B237-A055875B4657}" type="sibTrans" cxnId="{96F71792-5A29-4CB2-89AE-2E56C65C36DF}">
      <dgm:prSet/>
      <dgm:spPr/>
      <dgm:t>
        <a:bodyPr/>
        <a:lstStyle/>
        <a:p>
          <a:endParaRPr lang="id-ID"/>
        </a:p>
      </dgm:t>
    </dgm:pt>
    <dgm:pt modelId="{CAE8AA40-EB65-4933-B37A-4B946467DBE8}" type="pres">
      <dgm:prSet presAssocID="{45E69944-2098-4DA2-AAFA-3EC10DD6FD6C}" presName="root" presStyleCnt="0">
        <dgm:presLayoutVars>
          <dgm:dir/>
          <dgm:resizeHandles val="exact"/>
        </dgm:presLayoutVars>
      </dgm:prSet>
      <dgm:spPr/>
    </dgm:pt>
    <dgm:pt modelId="{FF61FB4F-D447-454A-9E7C-A91AA96C37A2}" type="pres">
      <dgm:prSet presAssocID="{AB764B45-C91A-4E43-8EB6-78974AE68FA6}" presName="compNode" presStyleCnt="0"/>
      <dgm:spPr/>
    </dgm:pt>
    <dgm:pt modelId="{CE0BE0DB-0EE4-475C-800C-7BE7705F2356}" type="pres">
      <dgm:prSet presAssocID="{AB764B45-C91A-4E43-8EB6-78974AE68FA6}" presName="iconBgRect" presStyleLbl="bgShp" presStyleIdx="0" presStyleCnt="4"/>
      <dgm:spPr/>
    </dgm:pt>
    <dgm:pt modelId="{8F9F4547-C2A8-45AA-8AAD-7887B35457AD}" type="pres">
      <dgm:prSet presAssocID="{AB764B45-C91A-4E43-8EB6-78974AE68F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012A05-41B9-421D-A715-4DC2A4C6CB6E}" type="pres">
      <dgm:prSet presAssocID="{AB764B45-C91A-4E43-8EB6-78974AE68FA6}" presName="spaceRect" presStyleCnt="0"/>
      <dgm:spPr/>
    </dgm:pt>
    <dgm:pt modelId="{A59BE9EC-CBF0-40B2-87C7-3878CBEAEE71}" type="pres">
      <dgm:prSet presAssocID="{AB764B45-C91A-4E43-8EB6-78974AE68FA6}" presName="textRect" presStyleLbl="revTx" presStyleIdx="0" presStyleCnt="4">
        <dgm:presLayoutVars>
          <dgm:chMax val="1"/>
          <dgm:chPref val="1"/>
        </dgm:presLayoutVars>
      </dgm:prSet>
      <dgm:spPr/>
    </dgm:pt>
    <dgm:pt modelId="{4651CFB0-BB3A-4EE4-A800-3D32116073DE}" type="pres">
      <dgm:prSet presAssocID="{9792C545-538F-4EA3-B3E1-D413D24173C6}" presName="sibTrans" presStyleCnt="0"/>
      <dgm:spPr/>
    </dgm:pt>
    <dgm:pt modelId="{1C2140A0-305C-4A01-AFF8-2F769E0B32B8}" type="pres">
      <dgm:prSet presAssocID="{FDEE3E38-4D94-47CB-B8CA-B16313778536}" presName="compNode" presStyleCnt="0"/>
      <dgm:spPr/>
    </dgm:pt>
    <dgm:pt modelId="{36F8D0DC-794C-46FD-B597-9ABB1C88E95B}" type="pres">
      <dgm:prSet presAssocID="{FDEE3E38-4D94-47CB-B8CA-B16313778536}" presName="iconBgRect" presStyleLbl="bgShp" presStyleIdx="1" presStyleCnt="4"/>
      <dgm:spPr/>
    </dgm:pt>
    <dgm:pt modelId="{EBA411D8-4AF2-4E66-8E1C-2C9CB15C185A}" type="pres">
      <dgm:prSet presAssocID="{FDEE3E38-4D94-47CB-B8CA-B163137785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CAD3D7F-5404-4F4F-B11C-698B2FA23486}" type="pres">
      <dgm:prSet presAssocID="{FDEE3E38-4D94-47CB-B8CA-B16313778536}" presName="spaceRect" presStyleCnt="0"/>
      <dgm:spPr/>
    </dgm:pt>
    <dgm:pt modelId="{D3F90039-C009-40D4-AA20-F5C86977729B}" type="pres">
      <dgm:prSet presAssocID="{FDEE3E38-4D94-47CB-B8CA-B16313778536}" presName="textRect" presStyleLbl="revTx" presStyleIdx="1" presStyleCnt="4" custScaleX="119148">
        <dgm:presLayoutVars>
          <dgm:chMax val="1"/>
          <dgm:chPref val="1"/>
        </dgm:presLayoutVars>
      </dgm:prSet>
      <dgm:spPr/>
    </dgm:pt>
    <dgm:pt modelId="{50B1A355-E154-4DAC-B12B-38A02DE12ACC}" type="pres">
      <dgm:prSet presAssocID="{30910E01-DA3A-4172-BFD7-EF72A0C31DA5}" presName="sibTrans" presStyleCnt="0"/>
      <dgm:spPr/>
    </dgm:pt>
    <dgm:pt modelId="{381B7635-FFC2-44EF-964E-7129448E85F5}" type="pres">
      <dgm:prSet presAssocID="{58DD6CD4-E037-44B4-8728-C47E3249212C}" presName="compNode" presStyleCnt="0"/>
      <dgm:spPr/>
    </dgm:pt>
    <dgm:pt modelId="{0F594E51-7C2F-41DF-A120-07126F9516F6}" type="pres">
      <dgm:prSet presAssocID="{58DD6CD4-E037-44B4-8728-C47E3249212C}" presName="iconBgRect" presStyleLbl="bgShp" presStyleIdx="2" presStyleCnt="4"/>
      <dgm:spPr/>
    </dgm:pt>
    <dgm:pt modelId="{13DDEA82-EB33-462C-9E8E-6A97D0037DEF}" type="pres">
      <dgm:prSet presAssocID="{58DD6CD4-E037-44B4-8728-C47E324921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house scene"/>
        </a:ext>
      </dgm:extLst>
    </dgm:pt>
    <dgm:pt modelId="{E02A8E8A-BB4C-4EF4-8523-5BE956002179}" type="pres">
      <dgm:prSet presAssocID="{58DD6CD4-E037-44B4-8728-C47E3249212C}" presName="spaceRect" presStyleCnt="0"/>
      <dgm:spPr/>
    </dgm:pt>
    <dgm:pt modelId="{C304FE66-2B26-49C1-B6A3-94B0A90E5176}" type="pres">
      <dgm:prSet presAssocID="{58DD6CD4-E037-44B4-8728-C47E3249212C}" presName="textRect" presStyleLbl="revTx" presStyleIdx="2" presStyleCnt="4">
        <dgm:presLayoutVars>
          <dgm:chMax val="1"/>
          <dgm:chPref val="1"/>
        </dgm:presLayoutVars>
      </dgm:prSet>
      <dgm:spPr/>
    </dgm:pt>
    <dgm:pt modelId="{FDBB771B-6D88-4C31-80BC-797DB0C79FA9}" type="pres">
      <dgm:prSet presAssocID="{322F6108-9DB6-4BA7-9162-23867D700E8B}" presName="sibTrans" presStyleCnt="0"/>
      <dgm:spPr/>
    </dgm:pt>
    <dgm:pt modelId="{B84B5AB6-9EBC-4ECA-A152-2C705B07D03C}" type="pres">
      <dgm:prSet presAssocID="{2A030A0F-F1BA-496D-AB00-8092134A9CDC}" presName="compNode" presStyleCnt="0"/>
      <dgm:spPr/>
    </dgm:pt>
    <dgm:pt modelId="{AC040BA4-B2C6-4842-919B-976940DFE4AE}" type="pres">
      <dgm:prSet presAssocID="{2A030A0F-F1BA-496D-AB00-8092134A9CDC}" presName="iconBgRect" presStyleLbl="bgShp" presStyleIdx="3" presStyleCnt="4"/>
      <dgm:spPr/>
    </dgm:pt>
    <dgm:pt modelId="{26A670AE-5C51-457A-B3B9-BD7EB278B37E}" type="pres">
      <dgm:prSet presAssocID="{2A030A0F-F1BA-496D-AB00-8092134A9C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solidFill>
            <a:schemeClr val="accent4">
              <a:lumMod val="40000"/>
              <a:lumOff val="60000"/>
              <a:alpha val="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Settings"/>
        </a:ext>
      </dgm:extLst>
    </dgm:pt>
    <dgm:pt modelId="{A7D87C2C-EE3C-440C-9456-E2B246EBE399}" type="pres">
      <dgm:prSet presAssocID="{2A030A0F-F1BA-496D-AB00-8092134A9CDC}" presName="spaceRect" presStyleCnt="0"/>
      <dgm:spPr/>
    </dgm:pt>
    <dgm:pt modelId="{E5BC94AD-0822-4306-879A-523B44AF2EC2}" type="pres">
      <dgm:prSet presAssocID="{2A030A0F-F1BA-496D-AB00-8092134A9CD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7558500-86DB-40AF-8A96-5E0201591966}" type="presOf" srcId="{AB764B45-C91A-4E43-8EB6-78974AE68FA6}" destId="{A59BE9EC-CBF0-40B2-87C7-3878CBEAEE71}" srcOrd="0" destOrd="0" presId="urn:microsoft.com/office/officeart/2018/5/layout/IconCircleLabelList"/>
    <dgm:cxn modelId="{4AF98D04-DE72-4256-A944-7BEEEB916E09}" srcId="{45E69944-2098-4DA2-AAFA-3EC10DD6FD6C}" destId="{58DD6CD4-E037-44B4-8728-C47E3249212C}" srcOrd="2" destOrd="0" parTransId="{27375C0E-D505-4725-8697-A971DDCDF484}" sibTransId="{322F6108-9DB6-4BA7-9162-23867D700E8B}"/>
    <dgm:cxn modelId="{55C6B20F-EBE1-457C-9FD9-7F0A64A1C3ED}" type="presOf" srcId="{2A030A0F-F1BA-496D-AB00-8092134A9CDC}" destId="{E5BC94AD-0822-4306-879A-523B44AF2EC2}" srcOrd="0" destOrd="0" presId="urn:microsoft.com/office/officeart/2018/5/layout/IconCircleLabelList"/>
    <dgm:cxn modelId="{2191CD11-121D-4E37-9906-94B1EF8E9ED9}" type="presOf" srcId="{FDEE3E38-4D94-47CB-B8CA-B16313778536}" destId="{D3F90039-C009-40D4-AA20-F5C86977729B}" srcOrd="0" destOrd="0" presId="urn:microsoft.com/office/officeart/2018/5/layout/IconCircleLabelList"/>
    <dgm:cxn modelId="{124B1C39-42E6-493B-8D63-38AF1AC4CC4B}" srcId="{45E69944-2098-4DA2-AAFA-3EC10DD6FD6C}" destId="{AB764B45-C91A-4E43-8EB6-78974AE68FA6}" srcOrd="0" destOrd="0" parTransId="{E029ECF7-457A-4459-B61C-2A0F14FBF5D4}" sibTransId="{9792C545-538F-4EA3-B3E1-D413D24173C6}"/>
    <dgm:cxn modelId="{F1462776-C97C-4E73-9ECF-0F8F081F4E90}" type="presOf" srcId="{45E69944-2098-4DA2-AAFA-3EC10DD6FD6C}" destId="{CAE8AA40-EB65-4933-B37A-4B946467DBE8}" srcOrd="0" destOrd="0" presId="urn:microsoft.com/office/officeart/2018/5/layout/IconCircleLabelList"/>
    <dgm:cxn modelId="{FC8EB981-4029-4D63-A90C-B32664408E74}" srcId="{45E69944-2098-4DA2-AAFA-3EC10DD6FD6C}" destId="{FDEE3E38-4D94-47CB-B8CA-B16313778536}" srcOrd="1" destOrd="0" parTransId="{426D8140-3E94-4E01-A966-51BF41C8EB5A}" sibTransId="{30910E01-DA3A-4172-BFD7-EF72A0C31DA5}"/>
    <dgm:cxn modelId="{96F71792-5A29-4CB2-89AE-2E56C65C36DF}" srcId="{45E69944-2098-4DA2-AAFA-3EC10DD6FD6C}" destId="{2A030A0F-F1BA-496D-AB00-8092134A9CDC}" srcOrd="3" destOrd="0" parTransId="{4BD430AB-77FE-4179-8476-96A31929C5DB}" sibTransId="{B2EE56F8-127A-48A5-B237-A055875B4657}"/>
    <dgm:cxn modelId="{AFE8E1F5-D88D-48DA-AF88-5EEB35944F2A}" type="presOf" srcId="{58DD6CD4-E037-44B4-8728-C47E3249212C}" destId="{C304FE66-2B26-49C1-B6A3-94B0A90E5176}" srcOrd="0" destOrd="0" presId="urn:microsoft.com/office/officeart/2018/5/layout/IconCircleLabelList"/>
    <dgm:cxn modelId="{2EB4FC5B-BF14-482D-B0B2-770741268367}" type="presParOf" srcId="{CAE8AA40-EB65-4933-B37A-4B946467DBE8}" destId="{FF61FB4F-D447-454A-9E7C-A91AA96C37A2}" srcOrd="0" destOrd="0" presId="urn:microsoft.com/office/officeart/2018/5/layout/IconCircleLabelList"/>
    <dgm:cxn modelId="{37A42500-B3EE-4A22-ABE6-1142E2FC8934}" type="presParOf" srcId="{FF61FB4F-D447-454A-9E7C-A91AA96C37A2}" destId="{CE0BE0DB-0EE4-475C-800C-7BE7705F2356}" srcOrd="0" destOrd="0" presId="urn:microsoft.com/office/officeart/2018/5/layout/IconCircleLabelList"/>
    <dgm:cxn modelId="{E32320F4-ECA1-4EF8-B99C-82B0B9786654}" type="presParOf" srcId="{FF61FB4F-D447-454A-9E7C-A91AA96C37A2}" destId="{8F9F4547-C2A8-45AA-8AAD-7887B35457AD}" srcOrd="1" destOrd="0" presId="urn:microsoft.com/office/officeart/2018/5/layout/IconCircleLabelList"/>
    <dgm:cxn modelId="{891997D2-2767-4FF3-8DE3-70BD6569D6FF}" type="presParOf" srcId="{FF61FB4F-D447-454A-9E7C-A91AA96C37A2}" destId="{9A012A05-41B9-421D-A715-4DC2A4C6CB6E}" srcOrd="2" destOrd="0" presId="urn:microsoft.com/office/officeart/2018/5/layout/IconCircleLabelList"/>
    <dgm:cxn modelId="{4BC6719A-086A-4021-A84B-B516333FD908}" type="presParOf" srcId="{FF61FB4F-D447-454A-9E7C-A91AA96C37A2}" destId="{A59BE9EC-CBF0-40B2-87C7-3878CBEAEE71}" srcOrd="3" destOrd="0" presId="urn:microsoft.com/office/officeart/2018/5/layout/IconCircleLabelList"/>
    <dgm:cxn modelId="{E3D2DD1B-61F8-4702-B6AA-EA116E0FB815}" type="presParOf" srcId="{CAE8AA40-EB65-4933-B37A-4B946467DBE8}" destId="{4651CFB0-BB3A-4EE4-A800-3D32116073DE}" srcOrd="1" destOrd="0" presId="urn:microsoft.com/office/officeart/2018/5/layout/IconCircleLabelList"/>
    <dgm:cxn modelId="{9A4DD662-6FC2-461D-8B14-0E520C00B1F3}" type="presParOf" srcId="{CAE8AA40-EB65-4933-B37A-4B946467DBE8}" destId="{1C2140A0-305C-4A01-AFF8-2F769E0B32B8}" srcOrd="2" destOrd="0" presId="urn:microsoft.com/office/officeart/2018/5/layout/IconCircleLabelList"/>
    <dgm:cxn modelId="{70766314-EDAE-4C5C-8C7A-497D711612CA}" type="presParOf" srcId="{1C2140A0-305C-4A01-AFF8-2F769E0B32B8}" destId="{36F8D0DC-794C-46FD-B597-9ABB1C88E95B}" srcOrd="0" destOrd="0" presId="urn:microsoft.com/office/officeart/2018/5/layout/IconCircleLabelList"/>
    <dgm:cxn modelId="{CDA53967-7F20-4EC6-AA0D-9EDBB79E56E8}" type="presParOf" srcId="{1C2140A0-305C-4A01-AFF8-2F769E0B32B8}" destId="{EBA411D8-4AF2-4E66-8E1C-2C9CB15C185A}" srcOrd="1" destOrd="0" presId="urn:microsoft.com/office/officeart/2018/5/layout/IconCircleLabelList"/>
    <dgm:cxn modelId="{A32EE8E8-F8E6-40C0-BBDA-E05577D97D53}" type="presParOf" srcId="{1C2140A0-305C-4A01-AFF8-2F769E0B32B8}" destId="{9CAD3D7F-5404-4F4F-B11C-698B2FA23486}" srcOrd="2" destOrd="0" presId="urn:microsoft.com/office/officeart/2018/5/layout/IconCircleLabelList"/>
    <dgm:cxn modelId="{5A28232E-5FB2-4D61-AA04-6E291A5B3695}" type="presParOf" srcId="{1C2140A0-305C-4A01-AFF8-2F769E0B32B8}" destId="{D3F90039-C009-40D4-AA20-F5C86977729B}" srcOrd="3" destOrd="0" presId="urn:microsoft.com/office/officeart/2018/5/layout/IconCircleLabelList"/>
    <dgm:cxn modelId="{F6189A1C-FDF6-430D-9CEF-376857C93282}" type="presParOf" srcId="{CAE8AA40-EB65-4933-B37A-4B946467DBE8}" destId="{50B1A355-E154-4DAC-B12B-38A02DE12ACC}" srcOrd="3" destOrd="0" presId="urn:microsoft.com/office/officeart/2018/5/layout/IconCircleLabelList"/>
    <dgm:cxn modelId="{D65D28FE-C7E4-494E-B06E-87150CEC3458}" type="presParOf" srcId="{CAE8AA40-EB65-4933-B37A-4B946467DBE8}" destId="{381B7635-FFC2-44EF-964E-7129448E85F5}" srcOrd="4" destOrd="0" presId="urn:microsoft.com/office/officeart/2018/5/layout/IconCircleLabelList"/>
    <dgm:cxn modelId="{6F9C5402-C911-490E-819F-A5FFA2AA2298}" type="presParOf" srcId="{381B7635-FFC2-44EF-964E-7129448E85F5}" destId="{0F594E51-7C2F-41DF-A120-07126F9516F6}" srcOrd="0" destOrd="0" presId="urn:microsoft.com/office/officeart/2018/5/layout/IconCircleLabelList"/>
    <dgm:cxn modelId="{1BCA9F83-1AAF-41B7-93D8-D20EDD889C54}" type="presParOf" srcId="{381B7635-FFC2-44EF-964E-7129448E85F5}" destId="{13DDEA82-EB33-462C-9E8E-6A97D0037DEF}" srcOrd="1" destOrd="0" presId="urn:microsoft.com/office/officeart/2018/5/layout/IconCircleLabelList"/>
    <dgm:cxn modelId="{3E7FA9EE-7098-41A9-BA2B-7F5B79EBBF94}" type="presParOf" srcId="{381B7635-FFC2-44EF-964E-7129448E85F5}" destId="{E02A8E8A-BB4C-4EF4-8523-5BE956002179}" srcOrd="2" destOrd="0" presId="urn:microsoft.com/office/officeart/2018/5/layout/IconCircleLabelList"/>
    <dgm:cxn modelId="{481D983D-59E7-4FED-A049-79AD7F093568}" type="presParOf" srcId="{381B7635-FFC2-44EF-964E-7129448E85F5}" destId="{C304FE66-2B26-49C1-B6A3-94B0A90E5176}" srcOrd="3" destOrd="0" presId="urn:microsoft.com/office/officeart/2018/5/layout/IconCircleLabelList"/>
    <dgm:cxn modelId="{C3409A29-9D33-4E11-A5AE-8004F487D311}" type="presParOf" srcId="{CAE8AA40-EB65-4933-B37A-4B946467DBE8}" destId="{FDBB771B-6D88-4C31-80BC-797DB0C79FA9}" srcOrd="5" destOrd="0" presId="urn:microsoft.com/office/officeart/2018/5/layout/IconCircleLabelList"/>
    <dgm:cxn modelId="{21D23497-FEB7-4E5A-882E-A8920DB526EF}" type="presParOf" srcId="{CAE8AA40-EB65-4933-B37A-4B946467DBE8}" destId="{B84B5AB6-9EBC-4ECA-A152-2C705B07D03C}" srcOrd="6" destOrd="0" presId="urn:microsoft.com/office/officeart/2018/5/layout/IconCircleLabelList"/>
    <dgm:cxn modelId="{7E970457-3D28-4A1D-8C5C-3A6F46581F51}" type="presParOf" srcId="{B84B5AB6-9EBC-4ECA-A152-2C705B07D03C}" destId="{AC040BA4-B2C6-4842-919B-976940DFE4AE}" srcOrd="0" destOrd="0" presId="urn:microsoft.com/office/officeart/2018/5/layout/IconCircleLabelList"/>
    <dgm:cxn modelId="{E37F9FAC-211A-4E84-8570-5326905504CA}" type="presParOf" srcId="{B84B5AB6-9EBC-4ECA-A152-2C705B07D03C}" destId="{26A670AE-5C51-457A-B3B9-BD7EB278B37E}" srcOrd="1" destOrd="0" presId="urn:microsoft.com/office/officeart/2018/5/layout/IconCircleLabelList"/>
    <dgm:cxn modelId="{B78556F3-2440-4C69-9B67-CE80DF506CAF}" type="presParOf" srcId="{B84B5AB6-9EBC-4ECA-A152-2C705B07D03C}" destId="{A7D87C2C-EE3C-440C-9456-E2B246EBE399}" srcOrd="2" destOrd="0" presId="urn:microsoft.com/office/officeart/2018/5/layout/IconCircleLabelList"/>
    <dgm:cxn modelId="{9B641567-698A-4C54-858F-ABE17397C178}" type="presParOf" srcId="{B84B5AB6-9EBC-4ECA-A152-2C705B07D03C}" destId="{E5BC94AD-0822-4306-879A-523B44AF2EC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970174" y="19618"/>
          <a:ext cx="1032584" cy="10325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11346" y="1185652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Main Issue</a:t>
          </a:r>
        </a:p>
      </dsp:txBody>
      <dsp:txXfrm>
        <a:off x="11346" y="1185652"/>
        <a:ext cx="2950241" cy="442536"/>
      </dsp:txXfrm>
    </dsp:sp>
    <dsp:sp modelId="{DD091D0A-5A25-4241-91F3-18D32B0BDD4F}">
      <dsp:nvSpPr>
        <dsp:cNvPr id="0" name=""/>
        <dsp:cNvSpPr/>
      </dsp:nvSpPr>
      <dsp:spPr>
        <a:xfrm>
          <a:off x="11346" y="1690258"/>
          <a:ext cx="2950241" cy="1432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Background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Problem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</a:t>
          </a:r>
        </a:p>
      </dsp:txBody>
      <dsp:txXfrm>
        <a:off x="11346" y="1690258"/>
        <a:ext cx="2950241" cy="1432844"/>
      </dsp:txXfrm>
    </dsp:sp>
    <dsp:sp modelId="{210823F6-AC1A-46E3-9D99-A319DF497539}">
      <dsp:nvSpPr>
        <dsp:cNvPr id="0" name=""/>
        <dsp:cNvSpPr/>
      </dsp:nvSpPr>
      <dsp:spPr>
        <a:xfrm>
          <a:off x="4436707" y="19618"/>
          <a:ext cx="1032584" cy="10325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477879" y="1185652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Data</a:t>
          </a:r>
        </a:p>
      </dsp:txBody>
      <dsp:txXfrm>
        <a:off x="3477879" y="1185652"/>
        <a:ext cx="2950241" cy="442536"/>
      </dsp:txXfrm>
    </dsp:sp>
    <dsp:sp modelId="{7CD40649-A74C-4AD8-B9D0-2573A1955C91}">
      <dsp:nvSpPr>
        <dsp:cNvPr id="0" name=""/>
        <dsp:cNvSpPr/>
      </dsp:nvSpPr>
      <dsp:spPr>
        <a:xfrm>
          <a:off x="3477879" y="1690258"/>
          <a:ext cx="2950241" cy="1432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Retrieval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Cleaning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Analytics and Visualization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Engineering</a:t>
          </a:r>
        </a:p>
      </dsp:txBody>
      <dsp:txXfrm>
        <a:off x="3477879" y="1690258"/>
        <a:ext cx="2950241" cy="1432844"/>
      </dsp:txXfrm>
    </dsp:sp>
    <dsp:sp modelId="{B0A3ABD2-C471-4A21-8AEF-3843C86919E1}">
      <dsp:nvSpPr>
        <dsp:cNvPr id="0" name=""/>
        <dsp:cNvSpPr/>
      </dsp:nvSpPr>
      <dsp:spPr>
        <a:xfrm>
          <a:off x="7903241" y="19618"/>
          <a:ext cx="1032584" cy="10325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6944412" y="1185652"/>
          <a:ext cx="2950241" cy="442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Model</a:t>
          </a:r>
        </a:p>
      </dsp:txBody>
      <dsp:txXfrm>
        <a:off x="6944412" y="1185652"/>
        <a:ext cx="2950241" cy="442536"/>
      </dsp:txXfrm>
    </dsp:sp>
    <dsp:sp modelId="{6418EBED-F111-425B-8EE2-06B8B2297A68}">
      <dsp:nvSpPr>
        <dsp:cNvPr id="0" name=""/>
        <dsp:cNvSpPr/>
      </dsp:nvSpPr>
      <dsp:spPr>
        <a:xfrm>
          <a:off x="6944412" y="1690258"/>
          <a:ext cx="2950241" cy="1432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944412" y="1690258"/>
        <a:ext cx="2950241" cy="143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5C134-2939-42A1-BF96-2C1C39F3B52E}">
      <dsp:nvSpPr>
        <dsp:cNvPr id="0" name=""/>
        <dsp:cNvSpPr/>
      </dsp:nvSpPr>
      <dsp:spPr>
        <a:xfrm>
          <a:off x="444212" y="1537230"/>
          <a:ext cx="1338187" cy="1338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17602-08B0-4C26-9E3A-1626B32D3F58}">
      <dsp:nvSpPr>
        <dsp:cNvPr id="0" name=""/>
        <dsp:cNvSpPr/>
      </dsp:nvSpPr>
      <dsp:spPr>
        <a:xfrm>
          <a:off x="729399" y="1822418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29325-883A-4B9B-9A75-41C909B35964}">
      <dsp:nvSpPr>
        <dsp:cNvPr id="0" name=""/>
        <dsp:cNvSpPr/>
      </dsp:nvSpPr>
      <dsp:spPr>
        <a:xfrm>
          <a:off x="16430" y="3292230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Content-based recommendation system</a:t>
          </a:r>
        </a:p>
      </dsp:txBody>
      <dsp:txXfrm>
        <a:off x="16430" y="3292230"/>
        <a:ext cx="2193750" cy="720000"/>
      </dsp:txXfrm>
    </dsp:sp>
    <dsp:sp modelId="{9B7B7597-510F-40BC-8CA0-149483982A27}">
      <dsp:nvSpPr>
        <dsp:cNvPr id="0" name=""/>
        <dsp:cNvSpPr/>
      </dsp:nvSpPr>
      <dsp:spPr>
        <a:xfrm>
          <a:off x="3021868" y="1537230"/>
          <a:ext cx="1338187" cy="1338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45050-BDCB-4790-A5D2-F5488E7861C0}">
      <dsp:nvSpPr>
        <dsp:cNvPr id="0" name=""/>
        <dsp:cNvSpPr/>
      </dsp:nvSpPr>
      <dsp:spPr>
        <a:xfrm>
          <a:off x="3307055" y="1822418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3D55A-EE85-49CC-9241-2D23C664B57E}">
      <dsp:nvSpPr>
        <dsp:cNvPr id="0" name=""/>
        <dsp:cNvSpPr/>
      </dsp:nvSpPr>
      <dsp:spPr>
        <a:xfrm>
          <a:off x="2594087" y="3292230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Algorithm: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- cosine similarity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- Pearson correlation</a:t>
          </a:r>
        </a:p>
      </dsp:txBody>
      <dsp:txXfrm>
        <a:off x="2594087" y="3292230"/>
        <a:ext cx="21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BE0DB-0EE4-475C-800C-7BE7705F2356}">
      <dsp:nvSpPr>
        <dsp:cNvPr id="0" name=""/>
        <dsp:cNvSpPr/>
      </dsp:nvSpPr>
      <dsp:spPr>
        <a:xfrm>
          <a:off x="791256" y="72753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F4547-C2A8-45AA-8AAD-7887B35457AD}">
      <dsp:nvSpPr>
        <dsp:cNvPr id="0" name=""/>
        <dsp:cNvSpPr/>
      </dsp:nvSpPr>
      <dsp:spPr>
        <a:xfrm>
          <a:off x="1060818" y="342314"/>
          <a:ext cx="725743" cy="725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E9EC-CBF0-40B2-87C7-3878CBEAEE71}">
      <dsp:nvSpPr>
        <dsp:cNvPr id="0" name=""/>
        <dsp:cNvSpPr/>
      </dsp:nvSpPr>
      <dsp:spPr>
        <a:xfrm>
          <a:off x="386914" y="1731595"/>
          <a:ext cx="2073553" cy="1560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it is very important to understand domain knowledge in the process of data analysis  in order to handle the missing data and choose the suitable features for modeling.</a:t>
          </a:r>
        </a:p>
      </dsp:txBody>
      <dsp:txXfrm>
        <a:off x="386914" y="1731595"/>
        <a:ext cx="2073553" cy="1560392"/>
      </dsp:txXfrm>
    </dsp:sp>
    <dsp:sp modelId="{36F8D0DC-794C-46FD-B597-9ABB1C88E95B}">
      <dsp:nvSpPr>
        <dsp:cNvPr id="0" name=""/>
        <dsp:cNvSpPr/>
      </dsp:nvSpPr>
      <dsp:spPr>
        <a:xfrm>
          <a:off x="3426203" y="72753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411D8-4AF2-4E66-8E1C-2C9CB15C185A}">
      <dsp:nvSpPr>
        <dsp:cNvPr id="0" name=""/>
        <dsp:cNvSpPr/>
      </dsp:nvSpPr>
      <dsp:spPr>
        <a:xfrm>
          <a:off x="3695765" y="342314"/>
          <a:ext cx="725743" cy="725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90039-C009-40D4-AA20-F5C86977729B}">
      <dsp:nvSpPr>
        <dsp:cNvPr id="0" name=""/>
        <dsp:cNvSpPr/>
      </dsp:nvSpPr>
      <dsp:spPr>
        <a:xfrm>
          <a:off x="2823339" y="1731595"/>
          <a:ext cx="2470597" cy="1560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evaluatioin in recommendation system is online evaluation, which means the model needs to go online first before we can judge its usefulness.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Upon online evaluation, we can compare with other similarity measures for further evaluation.</a:t>
          </a:r>
        </a:p>
      </dsp:txBody>
      <dsp:txXfrm>
        <a:off x="2823339" y="1731595"/>
        <a:ext cx="2470597" cy="1560392"/>
      </dsp:txXfrm>
    </dsp:sp>
    <dsp:sp modelId="{0F594E51-7C2F-41DF-A120-07126F9516F6}">
      <dsp:nvSpPr>
        <dsp:cNvPr id="0" name=""/>
        <dsp:cNvSpPr/>
      </dsp:nvSpPr>
      <dsp:spPr>
        <a:xfrm>
          <a:off x="6061150" y="72753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DEA82-EB33-462C-9E8E-6A97D0037DEF}">
      <dsp:nvSpPr>
        <dsp:cNvPr id="0" name=""/>
        <dsp:cNvSpPr/>
      </dsp:nvSpPr>
      <dsp:spPr>
        <a:xfrm>
          <a:off x="6330712" y="342314"/>
          <a:ext cx="725743" cy="725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4FE66-2B26-49C1-B6A3-94B0A90E5176}">
      <dsp:nvSpPr>
        <dsp:cNvPr id="0" name=""/>
        <dsp:cNvSpPr/>
      </dsp:nvSpPr>
      <dsp:spPr>
        <a:xfrm>
          <a:off x="5656807" y="1731595"/>
          <a:ext cx="2073553" cy="1560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current system can be enhanced by getting more information regarding the activities available in each destinations and spots.</a:t>
          </a:r>
        </a:p>
      </dsp:txBody>
      <dsp:txXfrm>
        <a:off x="5656807" y="1731595"/>
        <a:ext cx="2073553" cy="1560392"/>
      </dsp:txXfrm>
    </dsp:sp>
    <dsp:sp modelId="{AC040BA4-B2C6-4842-919B-976940DFE4AE}">
      <dsp:nvSpPr>
        <dsp:cNvPr id="0" name=""/>
        <dsp:cNvSpPr/>
      </dsp:nvSpPr>
      <dsp:spPr>
        <a:xfrm>
          <a:off x="8497575" y="72753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670AE-5C51-457A-B3B9-BD7EB278B37E}">
      <dsp:nvSpPr>
        <dsp:cNvPr id="0" name=""/>
        <dsp:cNvSpPr/>
      </dsp:nvSpPr>
      <dsp:spPr>
        <a:xfrm>
          <a:off x="8767137" y="342314"/>
          <a:ext cx="725743" cy="725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accent4">
              <a:lumMod val="40000"/>
              <a:lumOff val="60000"/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C94AD-0822-4306-879A-523B44AF2EC2}">
      <dsp:nvSpPr>
        <dsp:cNvPr id="0" name=""/>
        <dsp:cNvSpPr/>
      </dsp:nvSpPr>
      <dsp:spPr>
        <a:xfrm>
          <a:off x="8093232" y="1731595"/>
          <a:ext cx="2073553" cy="1560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Adding more features into the model may also be useful, such as hotel and flight preferences.</a:t>
          </a:r>
        </a:p>
      </dsp:txBody>
      <dsp:txXfrm>
        <a:off x="8093232" y="1731595"/>
        <a:ext cx="2073553" cy="1560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6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095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668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8516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85052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22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40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53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16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E0277FD-7DE6-41D4-930D-AC99F5AFE54E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6812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77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A15526-7079-4B7B-987C-1B5FAE11A0FF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83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4217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6399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72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73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53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86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9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3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317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200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49280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03100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14427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7371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99838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2885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8D38747-4367-4BD2-8D51-C97E202738E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649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512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8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26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9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11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77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922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705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01220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62462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073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8102640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395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66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2321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6317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81967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851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1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68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5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2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530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60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10/5/2020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35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dorferries.co.uk/millennials-travel-statistics-trends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iteminder.com/r/trends-advice/hotel-travel-industry-trends/millennials-travel-20-interesting-stats-millennial-hotel-guests/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2" y="639097"/>
            <a:ext cx="4961534" cy="3781101"/>
          </a:xfrm>
        </p:spPr>
        <p:txBody>
          <a:bodyPr>
            <a:normAutofit/>
          </a:bodyPr>
          <a:lstStyle/>
          <a:p>
            <a:r>
              <a:rPr lang="en-US" sz="4200"/>
              <a:t>Travel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4961535" cy="785656"/>
          </a:xfrm>
        </p:spPr>
        <p:txBody>
          <a:bodyPr>
            <a:normAutofit/>
          </a:bodyPr>
          <a:lstStyle/>
          <a:p>
            <a:r>
              <a:rPr lang="en-US"/>
              <a:t>Chandira Irina</a:t>
            </a:r>
          </a:p>
        </p:txBody>
      </p:sp>
      <p:pic>
        <p:nvPicPr>
          <p:cNvPr id="6" name="Picture 5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0" r="15667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C0700-8180-4658-B180-2F545F78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631" y="619999"/>
            <a:ext cx="5453510" cy="56088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- 2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477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- 3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2A9EB-5F02-4A86-A861-6747E1F8E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913" y="745416"/>
            <a:ext cx="7196015" cy="53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7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283-9829-41C3-9B1A-128FA1DA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Final Dataset - 1</a:t>
            </a:r>
            <a:endParaRPr lang="id-ID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2AF2F7F6-557A-49BE-8A7F-5AE53B6D9C89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D4AB-E00B-4610-BABB-7C57151C0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74"/>
          <a:stretch/>
        </p:blipFill>
        <p:spPr>
          <a:xfrm>
            <a:off x="3732270" y="768767"/>
            <a:ext cx="7650839" cy="3032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C45944-B10E-4646-9FBE-44E782ADC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08" y="3801533"/>
            <a:ext cx="3176124" cy="2553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63B58-BBF6-4299-A39A-C85C50C27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405" y="3801533"/>
            <a:ext cx="3176124" cy="25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1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283-9829-41C3-9B1A-128FA1DA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Final Dataset - 2</a:t>
            </a:r>
            <a:endParaRPr lang="id-ID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2AF2F7F6-557A-49BE-8A7F-5AE53B6D9C89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D4AB-E00B-4610-BABB-7C57151C0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00"/>
          <a:stretch/>
        </p:blipFill>
        <p:spPr>
          <a:xfrm>
            <a:off x="3732270" y="1049858"/>
            <a:ext cx="7650839" cy="2130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57D48-1E1D-4C4C-89A3-AB4B70489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738" y="3280788"/>
            <a:ext cx="3818501" cy="2527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61998-4587-470A-963A-40CE99E12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553" y="3280788"/>
            <a:ext cx="1657382" cy="25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- 1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Analyzing the popularity distribution of destinations in Indonesia.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A2F9E-3D21-4D6C-9963-5474B5349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854" y="1254615"/>
            <a:ext cx="7000027" cy="486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3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- 2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 of the popular destinations, we plot the review counts.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67A88-6D85-4F64-B54D-B245E02AF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99"/>
          <a:stretch/>
        </p:blipFill>
        <p:spPr>
          <a:xfrm>
            <a:off x="4039370" y="1788160"/>
            <a:ext cx="705577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1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- 3</a:t>
            </a:r>
            <a:endParaRPr lang="id-ID" sz="360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F696423-F573-47C7-A64C-6467DC868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4640" y="812413"/>
            <a:ext cx="7245985" cy="4830656"/>
          </a:xfrm>
        </p:spPr>
      </p:pic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3025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- 4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Out of the top 10 destinations, we also plot the approximate budgeting for traveler from Jakarta.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A12A1-B368-42AE-B8CE-9A3337BE7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56" y="1586008"/>
            <a:ext cx="5265718" cy="447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3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- 5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634F691-BC93-4FEA-B77F-2F6E71383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076" y="597493"/>
            <a:ext cx="8206484" cy="54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59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0DEF-D823-444C-ADCF-58496F8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827" y="2815180"/>
            <a:ext cx="2642311" cy="1478570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/>
              <a:t>MODEL</a:t>
            </a:r>
            <a:endParaRPr lang="id-ID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8C79AD7-F394-4E79-9434-BC9875FEF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427743"/>
              </p:ext>
            </p:extLst>
          </p:nvPr>
        </p:nvGraphicFramePr>
        <p:xfrm>
          <a:off x="5707119" y="325821"/>
          <a:ext cx="4804268" cy="5549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 descr="Checkmark">
            <a:extLst>
              <a:ext uri="{FF2B5EF4-FFF2-40B4-BE49-F238E27FC236}">
                <a16:creationId xmlns:a16="http://schemas.microsoft.com/office/drawing/2014/main" id="{FDC45CD0-6CA6-4487-85C6-5AD1BC81ECC3}"/>
              </a:ext>
            </a:extLst>
          </p:cNvPr>
          <p:cNvSpPr/>
          <p:nvPr/>
        </p:nvSpPr>
        <p:spPr>
          <a:xfrm>
            <a:off x="1922146" y="2019708"/>
            <a:ext cx="1080843" cy="1080843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68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Project Outline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619846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A331E-91C7-4B67-B9E6-5DEABE1F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2794453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User input page</a:t>
            </a:r>
            <a:endParaRPr lang="id-ID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470F-3972-440C-BF80-6013453F4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id-ID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7AC562-C709-479E-919E-01820DFC3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657" y="645717"/>
            <a:ext cx="4147087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40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4A54E-48F0-4A6E-BFE3-02B56959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Recommendation page</a:t>
            </a:r>
            <a:endParaRPr lang="id-ID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396D6-05E8-4601-995C-92FC93E2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id-ID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12652-7F27-4EFE-9E32-27FC1CF1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13" y="597498"/>
            <a:ext cx="5260253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47DD81-D51A-40AD-81F4-7F8F456A6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2335011"/>
            <a:ext cx="5175516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35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966D-5DC2-4AAA-B1EB-EF561F24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id-ID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6C7906-645B-417B-8ADE-542919F76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162425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778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BB9949F-9184-4E35-8583-9BD1D0D0496C}"/>
              </a:ext>
            </a:extLst>
          </p:cNvPr>
          <p:cNvSpPr/>
          <p:nvPr/>
        </p:nvSpPr>
        <p:spPr>
          <a:xfrm>
            <a:off x="1007807" y="5095239"/>
            <a:ext cx="10422193" cy="10922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F241D-3352-4436-9534-EBBFA6C1201B}"/>
              </a:ext>
            </a:extLst>
          </p:cNvPr>
          <p:cNvSpPr/>
          <p:nvPr/>
        </p:nvSpPr>
        <p:spPr>
          <a:xfrm>
            <a:off x="4673600" y="487680"/>
            <a:ext cx="6756400" cy="20281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87969-D128-4249-AC4C-DA3F0810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3119120"/>
            <a:ext cx="3487616" cy="2623312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MAIN ISSUE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72DC9-F75F-49B3-885D-8A91593DF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293" y="292698"/>
            <a:ext cx="6534903" cy="2443480"/>
          </a:xfrm>
        </p:spPr>
        <p:txBody>
          <a:bodyPr anchor="ctr">
            <a:noAutofit/>
          </a:bodyPr>
          <a:lstStyle/>
          <a:p>
            <a:pPr marL="36900" indent="0">
              <a:buNone/>
            </a:pPr>
            <a:r>
              <a:rPr lang="en-US" sz="2400" b="1">
                <a:effectLst/>
                <a:latin typeface="Lato"/>
              </a:rPr>
              <a:t>BACKGROUND</a:t>
            </a:r>
          </a:p>
          <a:p>
            <a:r>
              <a:rPr lang="en-US" sz="2000" b="1" i="0">
                <a:effectLst/>
                <a:latin typeface="Lato"/>
              </a:rPr>
              <a:t>82% </a:t>
            </a:r>
            <a:r>
              <a:rPr lang="en-US" sz="1800" b="0" i="0">
                <a:effectLst/>
                <a:latin typeface="Lato"/>
              </a:rPr>
              <a:t>of millennials travelled last year, compared with 75% of all other generations</a:t>
            </a:r>
          </a:p>
          <a:p>
            <a:pPr marL="36900" indent="0">
              <a:buNone/>
            </a:pPr>
            <a:r>
              <a:rPr lang="en-US" sz="1200" b="0" i="0">
                <a:effectLst/>
                <a:latin typeface="Lato"/>
              </a:rPr>
              <a:t>(Source: </a:t>
            </a:r>
            <a:r>
              <a:rPr lang="en-US" sz="1200" b="0" i="0" u="none" strike="noStrike">
                <a:effectLst/>
                <a:latin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https://www.condorferries.co.uk/millennials-travel-statistics-trends</a:t>
            </a:r>
            <a:r>
              <a:rPr lang="en-US" sz="1200" b="0" i="0">
                <a:effectLst/>
                <a:latin typeface="Lato"/>
              </a:rPr>
              <a:t>)</a:t>
            </a:r>
          </a:p>
        </p:txBody>
      </p:sp>
      <p:sp>
        <p:nvSpPr>
          <p:cNvPr id="6" name="Rectangle 5" descr="Bullseye">
            <a:extLst>
              <a:ext uri="{FF2B5EF4-FFF2-40B4-BE49-F238E27FC236}">
                <a16:creationId xmlns:a16="http://schemas.microsoft.com/office/drawing/2014/main" id="{4DFD077C-C4DC-4A04-A216-9C33DD6CE7DB}"/>
              </a:ext>
            </a:extLst>
          </p:cNvPr>
          <p:cNvSpPr/>
          <p:nvPr/>
        </p:nvSpPr>
        <p:spPr>
          <a:xfrm>
            <a:off x="2037399" y="1514438"/>
            <a:ext cx="1080843" cy="108084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D4DA20-392B-4C21-8FA1-978F8C10A1F2}"/>
              </a:ext>
            </a:extLst>
          </p:cNvPr>
          <p:cNvSpPr txBox="1">
            <a:spLocks/>
          </p:cNvSpPr>
          <p:nvPr/>
        </p:nvSpPr>
        <p:spPr>
          <a:xfrm>
            <a:off x="4870215" y="2827618"/>
            <a:ext cx="6363169" cy="21539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900" b="1">
                <a:solidFill>
                  <a:schemeClr val="tx1"/>
                </a:solidFill>
                <a:effectLst/>
                <a:latin typeface="Lato"/>
              </a:rPr>
              <a:t>PROBLEM</a:t>
            </a:r>
          </a:p>
          <a:p>
            <a:r>
              <a:rPr lang="en-US" sz="2900">
                <a:solidFill>
                  <a:schemeClr val="tx1"/>
                </a:solidFill>
                <a:effectLst/>
                <a:latin typeface="Lato"/>
              </a:rPr>
              <a:t>2 in 3 </a:t>
            </a:r>
            <a:r>
              <a:rPr lang="en-US">
                <a:solidFill>
                  <a:schemeClr val="tx1"/>
                </a:solidFill>
                <a:effectLst/>
                <a:latin typeface="Lato"/>
              </a:rPr>
              <a:t>millennials are interested in a service that provides surprise holiday recommendations based first on their personality, and second on their budget.</a:t>
            </a:r>
          </a:p>
          <a:p>
            <a:pPr marL="36900" indent="0">
              <a:buFont typeface="Wingdings 2" charset="2"/>
              <a:buNone/>
            </a:pPr>
            <a:r>
              <a:rPr lang="en-US" sz="1700">
                <a:solidFill>
                  <a:schemeClr val="tx1"/>
                </a:solidFill>
                <a:effectLst/>
                <a:latin typeface="Lato"/>
              </a:rPr>
              <a:t>(Source: </a:t>
            </a:r>
            <a:r>
              <a:rPr lang="en-US" sz="1700">
                <a:solidFill>
                  <a:schemeClr val="tx1"/>
                </a:solidFill>
                <a:effectLst/>
                <a:latin typeface="Lato"/>
                <a:hlinkClick r:id="rId6"/>
              </a:rPr>
              <a:t>https://www.siteminder.com/r/trends-advice/hotel-travel-industry-trends/millennials-travel-20-interesting-stats-millennial-hotel-guests/</a:t>
            </a:r>
            <a:r>
              <a:rPr lang="en-US" sz="1700">
                <a:solidFill>
                  <a:schemeClr val="tx1"/>
                </a:solidFill>
                <a:effectLst/>
                <a:latin typeface="Lato"/>
              </a:rPr>
              <a:t>)</a:t>
            </a:r>
          </a:p>
          <a:p>
            <a:pPr marL="36900" indent="0">
              <a:buFont typeface="Wingdings 2" charset="2"/>
              <a:buNone/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4220D-C953-414E-ADAC-B5F09072893A}"/>
              </a:ext>
            </a:extLst>
          </p:cNvPr>
          <p:cNvSpPr txBox="1"/>
          <p:nvPr/>
        </p:nvSpPr>
        <p:spPr>
          <a:xfrm>
            <a:off x="1007807" y="5095239"/>
            <a:ext cx="10035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GOAL</a:t>
            </a:r>
          </a:p>
          <a:p>
            <a:pPr algn="ctr"/>
            <a:r>
              <a:rPr lang="en-US"/>
              <a:t>Build a recommendation system based on activities that is well known in a travel destination and show the approximate budget for each recommended destination, hence increasing the conversion into bookings.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048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C40E-3A29-48B9-815B-EF31D37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2677" y="1023257"/>
            <a:ext cx="3732902" cy="4570457"/>
          </a:xfrm>
          <a:effectLst/>
        </p:spPr>
        <p:txBody>
          <a:bodyPr>
            <a:normAutofit/>
          </a:bodyPr>
          <a:lstStyle/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Data Retrieval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A7156-36CE-4E28-8FA6-675CC7D22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960" y="1023256"/>
            <a:ext cx="7579520" cy="4570457"/>
          </a:xfrm>
          <a:effectLst/>
        </p:spPr>
        <p:txBody>
          <a:bodyPr anchor="ctr">
            <a:normAutofit/>
          </a:bodyPr>
          <a:lstStyle/>
          <a:p>
            <a:r>
              <a:rPr lang="en-US" sz="2100"/>
              <a:t>Dataset was retrieved from Trip Advisor website by scraping.</a:t>
            </a:r>
          </a:p>
          <a:p>
            <a:pPr marL="494100" indent="-457200">
              <a:buAutoNum type="arabicPeriod"/>
            </a:pPr>
            <a:r>
              <a:rPr lang="en-US" sz="2100"/>
              <a:t>Scraping list of travel destination in Indonesia</a:t>
            </a:r>
          </a:p>
          <a:p>
            <a:pPr marL="494100" indent="-457200">
              <a:buAutoNum type="arabicPeriod"/>
            </a:pPr>
            <a:r>
              <a:rPr lang="en-US" sz="2100"/>
              <a:t>Scraping list of things to do in each of the retrieved travel destinations</a:t>
            </a:r>
          </a:p>
          <a:p>
            <a:pPr marL="494100" indent="-457200">
              <a:buAutoNum type="arabicPeriod"/>
            </a:pPr>
            <a:r>
              <a:rPr lang="en-US" sz="2100"/>
              <a:t>Scraping spots in each of the travel destinations</a:t>
            </a:r>
          </a:p>
          <a:p>
            <a:pPr marL="494100" indent="-457200">
              <a:buAutoNum type="arabicPeriod"/>
            </a:pPr>
            <a:r>
              <a:rPr lang="en-US" sz="2100"/>
              <a:t>Scraping hotel and flight data for each of the travel destinations (note: flight data was retrieved for Jakarta – destination roundtrip)</a:t>
            </a:r>
            <a:endParaRPr lang="id-ID" sz="2100"/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73BC296D-AC78-4DF2-B894-A91E8A420096}"/>
              </a:ext>
            </a:extLst>
          </p:cNvPr>
          <p:cNvSpPr/>
          <p:nvPr/>
        </p:nvSpPr>
        <p:spPr>
          <a:xfrm>
            <a:off x="1163352" y="207577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216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C40E-3A29-48B9-815B-EF31D37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563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Manipulation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A7156-36CE-4E28-8FA6-675CC7D22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0" y="584014"/>
            <a:ext cx="7111107" cy="3216374"/>
          </a:xfrm>
        </p:spPr>
        <p:txBody>
          <a:bodyPr anchor="ctr">
            <a:normAutofit/>
          </a:bodyPr>
          <a:lstStyle/>
          <a:p>
            <a:r>
              <a:rPr lang="en-US"/>
              <a:t>Formatting the data into the useful formatting, one of which by taking only the numbers out of the Hotel and Flight Price Data</a:t>
            </a:r>
            <a:endParaRPr lang="id-ID"/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73BC296D-AC78-4DF2-B894-A91E8A420096}"/>
              </a:ext>
            </a:extLst>
          </p:cNvPr>
          <p:cNvSpPr/>
          <p:nvPr/>
        </p:nvSpPr>
        <p:spPr>
          <a:xfrm>
            <a:off x="1153823" y="201481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ABE8B-590F-4452-AB55-DAB0E788C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3"/>
          <a:stretch/>
        </p:blipFill>
        <p:spPr>
          <a:xfrm>
            <a:off x="4287520" y="2869178"/>
            <a:ext cx="6255097" cy="18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21B7-1C49-4BFA-857F-81441747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6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- 1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EDB1-E126-4292-AEF5-F2A052097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0" y="-1747520"/>
            <a:ext cx="8351520" cy="7489952"/>
          </a:xfrm>
        </p:spPr>
        <p:txBody>
          <a:bodyPr anchor="ctr">
            <a:normAutofit/>
          </a:bodyPr>
          <a:lstStyle/>
          <a:p>
            <a:r>
              <a:rPr lang="en-US"/>
              <a:t>Filing up Nan values manually by checking back to the original data source (Trip Advisor website)</a:t>
            </a:r>
          </a:p>
          <a:p>
            <a:endParaRPr lang="en-US"/>
          </a:p>
          <a:p>
            <a:endParaRPr lang="en-US"/>
          </a:p>
          <a:p>
            <a:pPr marL="36900" indent="0">
              <a:buNone/>
            </a:pPr>
            <a:endParaRPr lang="en-US"/>
          </a:p>
          <a:p>
            <a:endParaRPr lang="id-ID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A216B4D-41C2-44C2-B48E-004AB1BADCA5}"/>
              </a:ext>
            </a:extLst>
          </p:cNvPr>
          <p:cNvSpPr/>
          <p:nvPr/>
        </p:nvSpPr>
        <p:spPr>
          <a:xfrm>
            <a:off x="1143319" y="1872578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4D09-34BD-43A5-8D65-8DE419E9A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16"/>
          <a:stretch/>
        </p:blipFill>
        <p:spPr>
          <a:xfrm>
            <a:off x="3991671" y="1535667"/>
            <a:ext cx="6961694" cy="49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614C-CA59-41D0-B41A-9E3FDDC5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74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- 2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AB723-B880-4374-9025-52DE46A4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213361"/>
            <a:ext cx="7764270" cy="5092192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endParaRPr lang="en-US"/>
          </a:p>
          <a:p>
            <a:r>
              <a:rPr lang="en-US"/>
              <a:t>Filling up NaN values using mean values of the similar region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0CBD696D-5524-499A-AE0A-C760BA8383B2}"/>
              </a:ext>
            </a:extLst>
          </p:cNvPr>
          <p:cNvSpPr/>
          <p:nvPr/>
        </p:nvSpPr>
        <p:spPr>
          <a:xfrm>
            <a:off x="1163639" y="1948541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8DE4B-0F93-4136-B62F-AD3E7F70F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30"/>
          <a:stretch/>
        </p:blipFill>
        <p:spPr>
          <a:xfrm>
            <a:off x="5040375" y="1639873"/>
            <a:ext cx="4998719" cy="476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2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C1CA-FE68-4138-93A2-E642143E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8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- 3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2CBDBA4E-1489-44B5-B8FF-18E76833050A}"/>
              </a:ext>
            </a:extLst>
          </p:cNvPr>
          <p:cNvSpPr/>
          <p:nvPr/>
        </p:nvSpPr>
        <p:spPr>
          <a:xfrm>
            <a:off x="1173799" y="1964018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02FED-9172-48A2-BB6C-92294F666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9"/>
          <a:stretch/>
        </p:blipFill>
        <p:spPr>
          <a:xfrm>
            <a:off x="4061297" y="1443772"/>
            <a:ext cx="6956904" cy="35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6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C3EA-4D7C-43B4-A095-6E6DB791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314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Feature Engineering - 1 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6096-7A3B-4623-AC47-EEA12086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802" y="323087"/>
            <a:ext cx="7684185" cy="4626864"/>
          </a:xfrm>
        </p:spPr>
        <p:txBody>
          <a:bodyPr anchor="ctr">
            <a:normAutofit/>
          </a:bodyPr>
          <a:lstStyle/>
          <a:p>
            <a:r>
              <a:rPr lang="en-US"/>
              <a:t>Make a new column which is the aggregate of several other available data columns (in this case, combining two string-type columns to return Vendors name with its location)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E09957D2-AC07-41A2-A59D-EB13AB245FD6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17A5AB-E471-4ADA-82DC-C7481A5BA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314" y="2563516"/>
            <a:ext cx="7099160" cy="30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83678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3.xml><?xml version="1.0" encoding="utf-8"?>
<a:theme xmlns:a="http://schemas.openxmlformats.org/drawingml/2006/main" name="Quotabl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4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618</Words>
  <Application>Microsoft Office PowerPoint</Application>
  <PresentationFormat>Widescreen</PresentationFormat>
  <Paragraphs>106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Lato</vt:lpstr>
      <vt:lpstr>Arial</vt:lpstr>
      <vt:lpstr>Century Gothic</vt:lpstr>
      <vt:lpstr>Corbel</vt:lpstr>
      <vt:lpstr>Gill Sans MT</vt:lpstr>
      <vt:lpstr>Impact</vt:lpstr>
      <vt:lpstr>Tw Cen MT</vt:lpstr>
      <vt:lpstr>Wingdings 2</vt:lpstr>
      <vt:lpstr>Frame</vt:lpstr>
      <vt:lpstr>Badge</vt:lpstr>
      <vt:lpstr>Quotable</vt:lpstr>
      <vt:lpstr>Circuit</vt:lpstr>
      <vt:lpstr>Travel Recommendation System</vt:lpstr>
      <vt:lpstr>Project Outline</vt:lpstr>
      <vt:lpstr>MAIN ISSUE</vt:lpstr>
      <vt:lpstr>   DATA: Data Retrieval</vt:lpstr>
      <vt:lpstr>   DATA: Data Manipulation</vt:lpstr>
      <vt:lpstr>  DATA: Handling Missing Data - 1</vt:lpstr>
      <vt:lpstr>   DATA: Handling Missing Data - 2</vt:lpstr>
      <vt:lpstr>   DATA: Handling Missing Data - 3</vt:lpstr>
      <vt:lpstr>   DATA: Feature Engineering - 1 </vt:lpstr>
      <vt:lpstr>PowerPoint Presentation</vt:lpstr>
      <vt:lpstr>PowerPoint Presentation</vt:lpstr>
      <vt:lpstr>  DATA: Final Dataset - 1</vt:lpstr>
      <vt:lpstr>  DATA: Final Dataset - 2</vt:lpstr>
      <vt:lpstr>    DATA: Data Analytics and  Visualizations - 1</vt:lpstr>
      <vt:lpstr>    DATA: Data Analytics and  Visualizations - 2</vt:lpstr>
      <vt:lpstr>    DATA: Data Analytics and  Visualizations - 3</vt:lpstr>
      <vt:lpstr>    DATA: Data Analytics and  Visualizations - 4</vt:lpstr>
      <vt:lpstr>    DATA: Data Analytics and  Visualizations - 5</vt:lpstr>
      <vt:lpstr> MODEL</vt:lpstr>
      <vt:lpstr>User input page</vt:lpstr>
      <vt:lpstr>Recommendation page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Recommendation System</dc:title>
  <dc:creator>Bff 176</dc:creator>
  <cp:lastModifiedBy>Bff 176</cp:lastModifiedBy>
  <cp:revision>4</cp:revision>
  <dcterms:created xsi:type="dcterms:W3CDTF">2020-10-04T03:28:03Z</dcterms:created>
  <dcterms:modified xsi:type="dcterms:W3CDTF">2020-10-05T17:50:17Z</dcterms:modified>
</cp:coreProperties>
</file>